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CE6"/>
    <a:srgbClr val="A2C2E6"/>
    <a:srgbClr val="91A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15" autoAdjust="0"/>
    <p:restoredTop sz="99421" autoAdjust="0"/>
  </p:normalViewPr>
  <p:slideViewPr>
    <p:cSldViewPr snapToGrid="0" snapToObjects="1">
      <p:cViewPr>
        <p:scale>
          <a:sx n="65" d="100"/>
          <a:sy n="65" d="100"/>
        </p:scale>
        <p:origin x="5488" y="9808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klein:Desktop:GRNmap:F16/Present:Klein_GRNmap_Fall2016:GRNmap_Testing:Fifteen_Gene_Networks:Bar-Chart-Analysis_BK20161116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willi31\Downloads\Bar-Chart-Analysis_BK2016111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Untitled:Users:Natalie:Documents:LMU%20Senior%20Year:Research:Thesis:SCSBC_S17:randnetworkcomparis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optimized_threshold_b!$B$1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optimized_threshold_b!$B$2:$B$28</c:f>
              <c:numCache>
                <c:formatCode>General</c:formatCode>
                <c:ptCount val="27"/>
                <c:pt idx="0">
                  <c:v>0.0</c:v>
                </c:pt>
                <c:pt idx="1">
                  <c:v>0.262124028397082</c:v>
                </c:pt>
                <c:pt idx="2">
                  <c:v>4.51685649317481</c:v>
                </c:pt>
                <c:pt idx="3">
                  <c:v>1.358124304426071</c:v>
                </c:pt>
                <c:pt idx="4">
                  <c:v>0.76411388816063</c:v>
                </c:pt>
                <c:pt idx="5">
                  <c:v>2.697563787237377</c:v>
                </c:pt>
                <c:pt idx="8">
                  <c:v>2.422825031475718</c:v>
                </c:pt>
                <c:pt idx="10">
                  <c:v>1.344126332267894</c:v>
                </c:pt>
                <c:pt idx="11">
                  <c:v>-1.745139746659776</c:v>
                </c:pt>
                <c:pt idx="12">
                  <c:v>1.312883162398218</c:v>
                </c:pt>
                <c:pt idx="16">
                  <c:v>0.896129655577542</c:v>
                </c:pt>
                <c:pt idx="19">
                  <c:v>1.243380725593212</c:v>
                </c:pt>
                <c:pt idx="21">
                  <c:v>-3.39406484809004</c:v>
                </c:pt>
                <c:pt idx="24">
                  <c:v>0.312823877758332</c:v>
                </c:pt>
                <c:pt idx="25">
                  <c:v>2.98161725936643</c:v>
                </c:pt>
                <c:pt idx="26">
                  <c:v>0.0</c:v>
                </c:pt>
              </c:numCache>
            </c:numRef>
          </c:val>
        </c:ser>
        <c:ser>
          <c:idx val="1"/>
          <c:order val="1"/>
          <c:tx>
            <c:strRef>
              <c:f>optimized_threshold_b!$C$1</c:f>
              <c:strCache>
                <c:ptCount val="1"/>
                <c:pt idx="0">
                  <c:v>CIN5 (14 Genes)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optimized_threshold_b!$C$2:$C$28</c:f>
              <c:numCache>
                <c:formatCode>General</c:formatCode>
                <c:ptCount val="27"/>
                <c:pt idx="5">
                  <c:v>-0.249977806</c:v>
                </c:pt>
                <c:pt idx="9">
                  <c:v>0.0</c:v>
                </c:pt>
                <c:pt idx="10">
                  <c:v>0.721971218720339</c:v>
                </c:pt>
                <c:pt idx="11">
                  <c:v>2.178153085800432</c:v>
                </c:pt>
                <c:pt idx="12">
                  <c:v>1.732411842467356</c:v>
                </c:pt>
                <c:pt idx="15">
                  <c:v>-0.0251654983317954</c:v>
                </c:pt>
                <c:pt idx="16">
                  <c:v>-1.407545747853095</c:v>
                </c:pt>
                <c:pt idx="18">
                  <c:v>1.063359759033917</c:v>
                </c:pt>
                <c:pt idx="19">
                  <c:v>-0.84878386684105</c:v>
                </c:pt>
                <c:pt idx="20">
                  <c:v>1.401357975939462</c:v>
                </c:pt>
                <c:pt idx="21">
                  <c:v>-0.560862942853574</c:v>
                </c:pt>
                <c:pt idx="22">
                  <c:v>-0.515305996827595</c:v>
                </c:pt>
                <c:pt idx="24">
                  <c:v>-1.813471980888042</c:v>
                </c:pt>
                <c:pt idx="25">
                  <c:v>-0.227406980062209</c:v>
                </c:pt>
              </c:numCache>
            </c:numRef>
          </c:val>
        </c:ser>
        <c:ser>
          <c:idx val="2"/>
          <c:order val="2"/>
          <c:tx>
            <c:strRef>
              <c:f>optimized_threshold_b!$D$1</c:f>
              <c:strCache>
                <c:ptCount val="1"/>
                <c:pt idx="0">
                  <c:v>CIN5 (17 Genes)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optimized_threshold_b!$D$2:$D$28</c:f>
              <c:numCache>
                <c:formatCode>General</c:formatCode>
                <c:ptCount val="27"/>
                <c:pt idx="1">
                  <c:v>1.495011742689769</c:v>
                </c:pt>
                <c:pt idx="5">
                  <c:v>0.375201590234179</c:v>
                </c:pt>
                <c:pt idx="9">
                  <c:v>0.0</c:v>
                </c:pt>
                <c:pt idx="10">
                  <c:v>0.597846209307697</c:v>
                </c:pt>
                <c:pt idx="11">
                  <c:v>3.129952440484738</c:v>
                </c:pt>
                <c:pt idx="12">
                  <c:v>1.887730329811488</c:v>
                </c:pt>
                <c:pt idx="14">
                  <c:v>0.206092752620434</c:v>
                </c:pt>
                <c:pt idx="15">
                  <c:v>-0.0326573613113047</c:v>
                </c:pt>
                <c:pt idx="16">
                  <c:v>-1.802447768591495</c:v>
                </c:pt>
                <c:pt idx="18">
                  <c:v>0.659349154383579</c:v>
                </c:pt>
                <c:pt idx="19">
                  <c:v>0.710663362870508</c:v>
                </c:pt>
                <c:pt idx="20">
                  <c:v>0.179632115111102</c:v>
                </c:pt>
                <c:pt idx="21">
                  <c:v>-1.738883921181963</c:v>
                </c:pt>
                <c:pt idx="22">
                  <c:v>0.124224799630721</c:v>
                </c:pt>
                <c:pt idx="24">
                  <c:v>0.910934713872158</c:v>
                </c:pt>
                <c:pt idx="25">
                  <c:v>0.0539253723624353</c:v>
                </c:pt>
                <c:pt idx="26">
                  <c:v>0.0</c:v>
                </c:pt>
              </c:numCache>
            </c:numRef>
          </c:val>
        </c:ser>
        <c:ser>
          <c:idx val="3"/>
          <c:order val="3"/>
          <c:tx>
            <c:strRef>
              <c:f>optimized_threshold_b!$E$1</c:f>
              <c:strCache>
                <c:ptCount val="1"/>
                <c:pt idx="0">
                  <c:v>GLN3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optimized_threshold_b!$E$2:$E$28</c:f>
              <c:numCache>
                <c:formatCode>General</c:formatCode>
                <c:ptCount val="27"/>
                <c:pt idx="5">
                  <c:v>0.209399465600768</c:v>
                </c:pt>
                <c:pt idx="7">
                  <c:v>0.95036344888317</c:v>
                </c:pt>
                <c:pt idx="9">
                  <c:v>0.0</c:v>
                </c:pt>
                <c:pt idx="10">
                  <c:v>1.482407766302815</c:v>
                </c:pt>
                <c:pt idx="11">
                  <c:v>0.614245954857868</c:v>
                </c:pt>
                <c:pt idx="12">
                  <c:v>0.870922376778651</c:v>
                </c:pt>
                <c:pt idx="16">
                  <c:v>1.661419406149075</c:v>
                </c:pt>
                <c:pt idx="17">
                  <c:v>-0.0134797756084702</c:v>
                </c:pt>
                <c:pt idx="19">
                  <c:v>-0.0214150723396686</c:v>
                </c:pt>
                <c:pt idx="21">
                  <c:v>0.766078190282295</c:v>
                </c:pt>
                <c:pt idx="22">
                  <c:v>-2.553877634406508</c:v>
                </c:pt>
                <c:pt idx="23">
                  <c:v>0.351001392906089</c:v>
                </c:pt>
                <c:pt idx="24">
                  <c:v>1.108341513235848</c:v>
                </c:pt>
                <c:pt idx="25">
                  <c:v>1.692328333743848</c:v>
                </c:pt>
              </c:numCache>
            </c:numRef>
          </c:val>
        </c:ser>
        <c:ser>
          <c:idx val="4"/>
          <c:order val="4"/>
          <c:tx>
            <c:strRef>
              <c:f>optimized_threshold_b!$F$1</c:f>
              <c:strCache>
                <c:ptCount val="1"/>
                <c:pt idx="0">
                  <c:v>HAP4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optimized_threshold_b!$F$2:$F$28</c:f>
              <c:numCache>
                <c:formatCode>General</c:formatCode>
                <c:ptCount val="27"/>
                <c:pt idx="1">
                  <c:v>0.60024790543575</c:v>
                </c:pt>
                <c:pt idx="4">
                  <c:v>-1.788383775675857</c:v>
                </c:pt>
                <c:pt idx="5">
                  <c:v>2.36898323209749</c:v>
                </c:pt>
                <c:pt idx="9">
                  <c:v>0.0</c:v>
                </c:pt>
                <c:pt idx="10">
                  <c:v>0.820555923540028</c:v>
                </c:pt>
                <c:pt idx="11">
                  <c:v>0.726615645521653</c:v>
                </c:pt>
                <c:pt idx="12">
                  <c:v>0.968024053177125</c:v>
                </c:pt>
                <c:pt idx="16">
                  <c:v>4.748924117510032</c:v>
                </c:pt>
                <c:pt idx="19">
                  <c:v>1.039919813687509</c:v>
                </c:pt>
                <c:pt idx="20">
                  <c:v>0.57712108036576</c:v>
                </c:pt>
                <c:pt idx="21">
                  <c:v>0.326154591204089</c:v>
                </c:pt>
                <c:pt idx="22">
                  <c:v>-0.591006184912502</c:v>
                </c:pt>
                <c:pt idx="24">
                  <c:v>2.304252279865663</c:v>
                </c:pt>
                <c:pt idx="25">
                  <c:v>2.095374344491341</c:v>
                </c:pt>
                <c:pt idx="26">
                  <c:v>0.0</c:v>
                </c:pt>
              </c:numCache>
            </c:numRef>
          </c:val>
        </c:ser>
        <c:ser>
          <c:idx val="5"/>
          <c:order val="5"/>
          <c:tx>
            <c:strRef>
              <c:f>optimized_threshold_b!$G$1</c:f>
              <c:strCache>
                <c:ptCount val="1"/>
                <c:pt idx="0">
                  <c:v>ZAP1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optimized_threshold_b!$G$2:$G$28</c:f>
              <c:numCache>
                <c:formatCode>General</c:formatCode>
                <c:ptCount val="27"/>
                <c:pt idx="0">
                  <c:v>0.0</c:v>
                </c:pt>
                <c:pt idx="1">
                  <c:v>1.538999217906269</c:v>
                </c:pt>
                <c:pt idx="5">
                  <c:v>-0.536934414697174</c:v>
                </c:pt>
                <c:pt idx="6">
                  <c:v>-0.0235463405159241</c:v>
                </c:pt>
                <c:pt idx="8">
                  <c:v>-0.942389874285729</c:v>
                </c:pt>
                <c:pt idx="9">
                  <c:v>0.0</c:v>
                </c:pt>
                <c:pt idx="10">
                  <c:v>-0.447653587218826</c:v>
                </c:pt>
                <c:pt idx="11">
                  <c:v>0.170199964165051</c:v>
                </c:pt>
                <c:pt idx="12">
                  <c:v>0.384936847940669</c:v>
                </c:pt>
                <c:pt idx="13">
                  <c:v>0.0950310779900902</c:v>
                </c:pt>
                <c:pt idx="14">
                  <c:v>0.264279282579153</c:v>
                </c:pt>
                <c:pt idx="15">
                  <c:v>-0.0397087059584455</c:v>
                </c:pt>
                <c:pt idx="16">
                  <c:v>-0.647782819712413</c:v>
                </c:pt>
                <c:pt idx="17">
                  <c:v>1.717458690616056</c:v>
                </c:pt>
                <c:pt idx="21">
                  <c:v>-2.744608001249048</c:v>
                </c:pt>
                <c:pt idx="26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9531720"/>
        <c:axId val="2079528536"/>
      </c:barChart>
      <c:catAx>
        <c:axId val="2079531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79528536"/>
        <c:crosses val="autoZero"/>
        <c:auto val="1"/>
        <c:lblAlgn val="ctr"/>
        <c:lblOffset val="100"/>
        <c:noMultiLvlLbl val="0"/>
      </c:catAx>
      <c:valAx>
        <c:axId val="20795285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795317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 b="1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03126043532376"/>
          <c:y val="0.0373359063851173"/>
          <c:w val="0.831065054812794"/>
          <c:h val="0.8005493860978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'[Bar-Chart-Analysis_BK20161116.xlsx]optimized_production_rates'!$B$1</c:f>
              <c:strCache>
                <c:ptCount val="1"/>
                <c:pt idx="0">
                  <c:v>1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'[Bar-Chart-Analysis_BK20161116.xlsx]optimized_production_rates'!$B$2:$B$28</c:f>
              <c:numCache>
                <c:formatCode>General</c:formatCode>
                <c:ptCount val="27"/>
                <c:pt idx="0">
                  <c:v>0.0575913822521516</c:v>
                </c:pt>
                <c:pt idx="1">
                  <c:v>0.133860770519951</c:v>
                </c:pt>
                <c:pt idx="2">
                  <c:v>0.290004958317571</c:v>
                </c:pt>
                <c:pt idx="3">
                  <c:v>0.158179714638895</c:v>
                </c:pt>
                <c:pt idx="4">
                  <c:v>1.529886194369607</c:v>
                </c:pt>
                <c:pt idx="5">
                  <c:v>1.152815987887547</c:v>
                </c:pt>
                <c:pt idx="8">
                  <c:v>0.181216029006856</c:v>
                </c:pt>
                <c:pt idx="10">
                  <c:v>0.360109759485015</c:v>
                </c:pt>
                <c:pt idx="11">
                  <c:v>2.344771437217853</c:v>
                </c:pt>
                <c:pt idx="12">
                  <c:v>0.483290667170217</c:v>
                </c:pt>
                <c:pt idx="16">
                  <c:v>0.573852541980063</c:v>
                </c:pt>
                <c:pt idx="19">
                  <c:v>1.0066312765505</c:v>
                </c:pt>
                <c:pt idx="21">
                  <c:v>0.227818344361106</c:v>
                </c:pt>
                <c:pt idx="24">
                  <c:v>0.151302376140514</c:v>
                </c:pt>
                <c:pt idx="25">
                  <c:v>0.785593453477971</c:v>
                </c:pt>
                <c:pt idx="26">
                  <c:v>0.126533469890166</c:v>
                </c:pt>
              </c:numCache>
            </c:numRef>
          </c:val>
        </c:ser>
        <c:ser>
          <c:idx val="1"/>
          <c:order val="1"/>
          <c:tx>
            <c:strRef>
              <c:f>'[Bar-Chart-Analysis_BK20161116.xlsx]optimized_production_rates'!$C$1</c:f>
              <c:strCache>
                <c:ptCount val="1"/>
                <c:pt idx="0">
                  <c:v>2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'[Bar-Chart-Analysis_BK20161116.xlsx]optimized_production_rates'!$C$2:$C$28</c:f>
              <c:numCache>
                <c:formatCode>General</c:formatCode>
                <c:ptCount val="27"/>
                <c:pt idx="5">
                  <c:v>1.579163579398172</c:v>
                </c:pt>
                <c:pt idx="9">
                  <c:v>0.225272266318016</c:v>
                </c:pt>
                <c:pt idx="10">
                  <c:v>0.417362842583617</c:v>
                </c:pt>
                <c:pt idx="11">
                  <c:v>1.07963771087577</c:v>
                </c:pt>
                <c:pt idx="12">
                  <c:v>0.512220568080633</c:v>
                </c:pt>
                <c:pt idx="15">
                  <c:v>0.272480476257762</c:v>
                </c:pt>
                <c:pt idx="16">
                  <c:v>2.182960001713384</c:v>
                </c:pt>
                <c:pt idx="18">
                  <c:v>0.295828424167886</c:v>
                </c:pt>
                <c:pt idx="19">
                  <c:v>1.410076454034166</c:v>
                </c:pt>
                <c:pt idx="20">
                  <c:v>0.601204379101917</c:v>
                </c:pt>
                <c:pt idx="21">
                  <c:v>0.335473197660211</c:v>
                </c:pt>
                <c:pt idx="22">
                  <c:v>1.139993753009473</c:v>
                </c:pt>
                <c:pt idx="24">
                  <c:v>1.882566711793038</c:v>
                </c:pt>
                <c:pt idx="25">
                  <c:v>1.366806469059578</c:v>
                </c:pt>
              </c:numCache>
            </c:numRef>
          </c:val>
        </c:ser>
        <c:ser>
          <c:idx val="2"/>
          <c:order val="2"/>
          <c:tx>
            <c:strRef>
              <c:f>'[Bar-Chart-Analysis_BK20161116.xlsx]optimized_production_rates'!$D$1</c:f>
              <c:strCache>
                <c:ptCount val="1"/>
                <c:pt idx="0">
                  <c:v>3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'[Bar-Chart-Analysis_BK20161116.xlsx]optimized_production_rates'!$D$2:$D$28</c:f>
              <c:numCache>
                <c:formatCode>General</c:formatCode>
                <c:ptCount val="27"/>
                <c:pt idx="1">
                  <c:v>0.223295285947394</c:v>
                </c:pt>
                <c:pt idx="5">
                  <c:v>0.846374595966167</c:v>
                </c:pt>
                <c:pt idx="9">
                  <c:v>0.232776815974584</c:v>
                </c:pt>
                <c:pt idx="10">
                  <c:v>0.288887594962669</c:v>
                </c:pt>
                <c:pt idx="11">
                  <c:v>1.271103160927129</c:v>
                </c:pt>
                <c:pt idx="12">
                  <c:v>0.545892922619088</c:v>
                </c:pt>
                <c:pt idx="14">
                  <c:v>0.144253454393078</c:v>
                </c:pt>
                <c:pt idx="15">
                  <c:v>0.267409598030602</c:v>
                </c:pt>
                <c:pt idx="16">
                  <c:v>2.610910744833262</c:v>
                </c:pt>
                <c:pt idx="18">
                  <c:v>0.199580066058165</c:v>
                </c:pt>
                <c:pt idx="19">
                  <c:v>0.58640787835643</c:v>
                </c:pt>
                <c:pt idx="20">
                  <c:v>0.247103713073766</c:v>
                </c:pt>
                <c:pt idx="21">
                  <c:v>0.275820163764373</c:v>
                </c:pt>
                <c:pt idx="22">
                  <c:v>0.818282040925328</c:v>
                </c:pt>
                <c:pt idx="24">
                  <c:v>0.746247554376722</c:v>
                </c:pt>
                <c:pt idx="25">
                  <c:v>1.114124926307391</c:v>
                </c:pt>
                <c:pt idx="26">
                  <c:v>0.132194425331235</c:v>
                </c:pt>
              </c:numCache>
            </c:numRef>
          </c:val>
        </c:ser>
        <c:ser>
          <c:idx val="3"/>
          <c:order val="3"/>
          <c:tx>
            <c:strRef>
              <c:f>'[Bar-Chart-Analysis_BK20161116.xlsx]optimized_production_rates'!$E$1</c:f>
              <c:strCache>
                <c:ptCount val="1"/>
                <c:pt idx="0">
                  <c:v>4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'[Bar-Chart-Analysis_BK20161116.xlsx]optimized_production_rates'!$E$2:$E$28</c:f>
              <c:numCache>
                <c:formatCode>General</c:formatCode>
                <c:ptCount val="27"/>
                <c:pt idx="5">
                  <c:v>1.271003641243315</c:v>
                </c:pt>
                <c:pt idx="7">
                  <c:v>0.160845843960781</c:v>
                </c:pt>
                <c:pt idx="9">
                  <c:v>0.220370374954671</c:v>
                </c:pt>
                <c:pt idx="10">
                  <c:v>0.284477580466366</c:v>
                </c:pt>
                <c:pt idx="11">
                  <c:v>1.256925871713203</c:v>
                </c:pt>
                <c:pt idx="12">
                  <c:v>0.182926186134223</c:v>
                </c:pt>
                <c:pt idx="16">
                  <c:v>0.520156519212597</c:v>
                </c:pt>
                <c:pt idx="17">
                  <c:v>1.32034775191709</c:v>
                </c:pt>
                <c:pt idx="19">
                  <c:v>1.197329360217946</c:v>
                </c:pt>
                <c:pt idx="21">
                  <c:v>0.287798399398025</c:v>
                </c:pt>
                <c:pt idx="22">
                  <c:v>2.305777244259648</c:v>
                </c:pt>
                <c:pt idx="23">
                  <c:v>1.576533678867146</c:v>
                </c:pt>
                <c:pt idx="24">
                  <c:v>0.538841529869478</c:v>
                </c:pt>
                <c:pt idx="25">
                  <c:v>0.792511915989875</c:v>
                </c:pt>
              </c:numCache>
            </c:numRef>
          </c:val>
        </c:ser>
        <c:ser>
          <c:idx val="4"/>
          <c:order val="4"/>
          <c:tx>
            <c:strRef>
              <c:f>'[Bar-Chart-Analysis_BK20161116.xlsx]optimized_production_rates'!$F$1</c:f>
              <c:strCache>
                <c:ptCount val="1"/>
                <c:pt idx="0">
                  <c:v>5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'[Bar-Chart-Analysis_BK20161116.xlsx]optimized_production_rates'!$F$2:$F$28</c:f>
              <c:numCache>
                <c:formatCode>General</c:formatCode>
                <c:ptCount val="27"/>
                <c:pt idx="1">
                  <c:v>0.16323432499927</c:v>
                </c:pt>
                <c:pt idx="4">
                  <c:v>2.026770243039428</c:v>
                </c:pt>
                <c:pt idx="5">
                  <c:v>0.951135551950118</c:v>
                </c:pt>
                <c:pt idx="9">
                  <c:v>0.235110127715167</c:v>
                </c:pt>
                <c:pt idx="10">
                  <c:v>0.287841401044972</c:v>
                </c:pt>
                <c:pt idx="11">
                  <c:v>1.672581844022221</c:v>
                </c:pt>
                <c:pt idx="12">
                  <c:v>0.238664310135987</c:v>
                </c:pt>
                <c:pt idx="16">
                  <c:v>0.88242405770614</c:v>
                </c:pt>
                <c:pt idx="19">
                  <c:v>1.20939642555566</c:v>
                </c:pt>
                <c:pt idx="20">
                  <c:v>0.320388323280111</c:v>
                </c:pt>
                <c:pt idx="21">
                  <c:v>0.241176222744498</c:v>
                </c:pt>
                <c:pt idx="22">
                  <c:v>1.249745969462272</c:v>
                </c:pt>
                <c:pt idx="24">
                  <c:v>0.341078302779555</c:v>
                </c:pt>
                <c:pt idx="25">
                  <c:v>0.864626625842861</c:v>
                </c:pt>
                <c:pt idx="26">
                  <c:v>0.129813716154895</c:v>
                </c:pt>
              </c:numCache>
            </c:numRef>
          </c:val>
        </c:ser>
        <c:ser>
          <c:idx val="5"/>
          <c:order val="5"/>
          <c:tx>
            <c:strRef>
              <c:f>'[Bar-Chart-Analysis_BK20161116.xlsx]optimized_production_rates'!$G$1</c:f>
              <c:strCache>
                <c:ptCount val="1"/>
                <c:pt idx="0">
                  <c:v>6</c:v>
                </c:pt>
              </c:strCache>
            </c:strRef>
          </c:tx>
          <c:invertIfNegative val="0"/>
          <c:cat>
            <c:strRef>
              <c:f>'[Bar-Chart-Analysis_BK20161116.xlsx]optimized_production_rates'!$A$2:$A$28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'[Bar-Chart-Analysis_BK20161116.xlsx]optimized_production_rates'!$G$2:$G$28</c:f>
              <c:numCache>
                <c:formatCode>General</c:formatCode>
                <c:ptCount val="27"/>
                <c:pt idx="0">
                  <c:v>0.0575658901947019</c:v>
                </c:pt>
                <c:pt idx="1">
                  <c:v>0.231454349066301</c:v>
                </c:pt>
                <c:pt idx="5">
                  <c:v>1.915680925188988</c:v>
                </c:pt>
                <c:pt idx="6">
                  <c:v>0.291666931117113</c:v>
                </c:pt>
                <c:pt idx="8">
                  <c:v>0.0456068230458454</c:v>
                </c:pt>
                <c:pt idx="9">
                  <c:v>0.22779550926859</c:v>
                </c:pt>
                <c:pt idx="10">
                  <c:v>1.357203574804075</c:v>
                </c:pt>
                <c:pt idx="11">
                  <c:v>1.704620100510014</c:v>
                </c:pt>
                <c:pt idx="12">
                  <c:v>0.238992333413816</c:v>
                </c:pt>
                <c:pt idx="13">
                  <c:v>0.107908965419494</c:v>
                </c:pt>
                <c:pt idx="14">
                  <c:v>0.142935955072076</c:v>
                </c:pt>
                <c:pt idx="15">
                  <c:v>0.307594235270275</c:v>
                </c:pt>
                <c:pt idx="16">
                  <c:v>1.353883240758068</c:v>
                </c:pt>
                <c:pt idx="17">
                  <c:v>1.405376368337511</c:v>
                </c:pt>
                <c:pt idx="21">
                  <c:v>0.212764039671256</c:v>
                </c:pt>
                <c:pt idx="26">
                  <c:v>0.130661697450904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9475464"/>
        <c:axId val="2079472248"/>
      </c:barChart>
      <c:catAx>
        <c:axId val="20794754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9472248"/>
        <c:crosses val="autoZero"/>
        <c:auto val="1"/>
        <c:lblAlgn val="ctr"/>
        <c:lblOffset val="100"/>
        <c:noMultiLvlLbl val="0"/>
      </c:catAx>
      <c:valAx>
        <c:axId val="20794722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94754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81299587319218"/>
          <c:y val="0.305534982850882"/>
          <c:w val="0.110195902835194"/>
          <c:h val="0.38892976950833"/>
        </c:manualLayout>
      </c:layout>
      <c:overlay val="0"/>
      <c:txPr>
        <a:bodyPr/>
        <a:lstStyle/>
        <a:p>
          <a:pPr>
            <a:defRPr sz="1200" b="1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80000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Lbls>
            <c:txPr>
              <a:bodyPr/>
              <a:lstStyle/>
              <a:p>
                <a:pPr>
                  <a:defRPr sz="1200" b="1">
                    <a:latin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Sheet1!$A$2:$A$14</c:f>
              <c:strCache>
                <c:ptCount val="13"/>
                <c:pt idx="0">
                  <c:v>Network from ∆hap4 data</c:v>
                </c:pt>
                <c:pt idx="1">
                  <c:v>Networks 1-6 averaged</c:v>
                </c:pt>
                <c:pt idx="2">
                  <c:v>Rand1-10 Averaged</c:v>
                </c:pt>
                <c:pt idx="3">
                  <c:v>Rand1</c:v>
                </c:pt>
                <c:pt idx="4">
                  <c:v>Rand2</c:v>
                </c:pt>
                <c:pt idx="5">
                  <c:v>Rand3</c:v>
                </c:pt>
                <c:pt idx="6">
                  <c:v>Rand4</c:v>
                </c:pt>
                <c:pt idx="7">
                  <c:v>Rand5</c:v>
                </c:pt>
                <c:pt idx="8">
                  <c:v>Rand6</c:v>
                </c:pt>
                <c:pt idx="9">
                  <c:v>Rand7</c:v>
                </c:pt>
                <c:pt idx="10">
                  <c:v>Rand8</c:v>
                </c:pt>
                <c:pt idx="11">
                  <c:v>Rand9</c:v>
                </c:pt>
                <c:pt idx="12">
                  <c:v>Rand10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1.4263</c:v>
                </c:pt>
                <c:pt idx="1">
                  <c:v>1.3854</c:v>
                </c:pt>
                <c:pt idx="2">
                  <c:v>1.4663</c:v>
                </c:pt>
                <c:pt idx="3">
                  <c:v>1.4446</c:v>
                </c:pt>
                <c:pt idx="4">
                  <c:v>1.4805</c:v>
                </c:pt>
                <c:pt idx="5">
                  <c:v>1.4425</c:v>
                </c:pt>
                <c:pt idx="6">
                  <c:v>1.4649</c:v>
                </c:pt>
                <c:pt idx="7">
                  <c:v>1.4649</c:v>
                </c:pt>
                <c:pt idx="8">
                  <c:v>1.4242</c:v>
                </c:pt>
                <c:pt idx="9">
                  <c:v>1.5139</c:v>
                </c:pt>
                <c:pt idx="10">
                  <c:v>1.4942</c:v>
                </c:pt>
                <c:pt idx="11" formatCode="0.0000">
                  <c:v>1.439</c:v>
                </c:pt>
                <c:pt idx="12">
                  <c:v>1.4943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4545848"/>
        <c:axId val="2131386056"/>
      </c:barChart>
      <c:catAx>
        <c:axId val="-21045458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/>
                <a:cs typeface="Arial"/>
              </a:defRPr>
            </a:pPr>
            <a:endParaRPr lang="en-US"/>
          </a:p>
        </c:txPr>
        <c:crossAx val="2131386056"/>
        <c:crosses val="autoZero"/>
        <c:auto val="1"/>
        <c:lblAlgn val="ctr"/>
        <c:lblOffset val="100"/>
        <c:noMultiLvlLbl val="0"/>
      </c:catAx>
      <c:valAx>
        <c:axId val="21313860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/>
                <a:cs typeface="Arial"/>
              </a:defRPr>
            </a:pPr>
            <a:endParaRPr lang="en-US"/>
          </a:p>
        </c:txPr>
        <c:crossAx val="-21045458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3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5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0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5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0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B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15565-EC65-794A-8BBD-C71D0CCFD15D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5.jpg"/><Relationship Id="rId21" Type="http://schemas.openxmlformats.org/officeDocument/2006/relationships/image" Target="../media/image16.jpg"/><Relationship Id="rId22" Type="http://schemas.openxmlformats.org/officeDocument/2006/relationships/image" Target="../media/image17.jpg"/><Relationship Id="rId23" Type="http://schemas.openxmlformats.org/officeDocument/2006/relationships/image" Target="../media/image18.jpg"/><Relationship Id="rId24" Type="http://schemas.openxmlformats.org/officeDocument/2006/relationships/image" Target="../media/image19.jpg"/><Relationship Id="rId25" Type="http://schemas.openxmlformats.org/officeDocument/2006/relationships/image" Target="../media/image20.jpg"/><Relationship Id="rId26" Type="http://schemas.openxmlformats.org/officeDocument/2006/relationships/image" Target="../media/image21.jpg"/><Relationship Id="rId27" Type="http://schemas.openxmlformats.org/officeDocument/2006/relationships/image" Target="../media/image22.jpg"/><Relationship Id="rId28" Type="http://schemas.openxmlformats.org/officeDocument/2006/relationships/image" Target="../media/image23.jpg"/><Relationship Id="rId29" Type="http://schemas.openxmlformats.org/officeDocument/2006/relationships/image" Target="../media/image24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wmf"/><Relationship Id="rId30" Type="http://schemas.openxmlformats.org/officeDocument/2006/relationships/image" Target="../media/image25.jpg"/><Relationship Id="rId31" Type="http://schemas.openxmlformats.org/officeDocument/2006/relationships/image" Target="../media/image26.jpg"/><Relationship Id="rId32" Type="http://schemas.openxmlformats.org/officeDocument/2006/relationships/image" Target="../media/image27.jpg"/><Relationship Id="rId9" Type="http://schemas.openxmlformats.org/officeDocument/2006/relationships/image" Target="../media/image5.jpg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wmf"/><Relationship Id="rId8" Type="http://schemas.openxmlformats.org/officeDocument/2006/relationships/image" Target="../media/image4.png"/><Relationship Id="rId33" Type="http://schemas.openxmlformats.org/officeDocument/2006/relationships/image" Target="../media/image28.jpg"/><Relationship Id="rId34" Type="http://schemas.openxmlformats.org/officeDocument/2006/relationships/image" Target="../media/image29.jpg"/><Relationship Id="rId35" Type="http://schemas.openxmlformats.org/officeDocument/2006/relationships/image" Target="../media/image30.jpg"/><Relationship Id="rId36" Type="http://schemas.openxmlformats.org/officeDocument/2006/relationships/image" Target="../media/image31.jpg"/><Relationship Id="rId10" Type="http://schemas.openxmlformats.org/officeDocument/2006/relationships/image" Target="../media/image6.png"/><Relationship Id="rId11" Type="http://schemas.openxmlformats.org/officeDocument/2006/relationships/image" Target="../media/image7.jpeg"/><Relationship Id="rId12" Type="http://schemas.openxmlformats.org/officeDocument/2006/relationships/image" Target="../media/image8.jpeg"/><Relationship Id="rId13" Type="http://schemas.openxmlformats.org/officeDocument/2006/relationships/chart" Target="../charts/chart1.xml"/><Relationship Id="rId14" Type="http://schemas.openxmlformats.org/officeDocument/2006/relationships/image" Target="../media/image9.jpg"/><Relationship Id="rId15" Type="http://schemas.openxmlformats.org/officeDocument/2006/relationships/image" Target="../media/image10.jpg"/><Relationship Id="rId16" Type="http://schemas.openxmlformats.org/officeDocument/2006/relationships/image" Target="../media/image11.jpg"/><Relationship Id="rId17" Type="http://schemas.openxmlformats.org/officeDocument/2006/relationships/image" Target="../media/image12.jpg"/><Relationship Id="rId18" Type="http://schemas.openxmlformats.org/officeDocument/2006/relationships/image" Target="../media/image13.jpg"/><Relationship Id="rId19" Type="http://schemas.openxmlformats.org/officeDocument/2006/relationships/image" Target="../media/image14.jpg"/><Relationship Id="rId37" Type="http://schemas.openxmlformats.org/officeDocument/2006/relationships/image" Target="../media/image32.png"/><Relationship Id="rId38" Type="http://schemas.openxmlformats.org/officeDocument/2006/relationships/image" Target="../media/image33.png"/><Relationship Id="rId39" Type="http://schemas.openxmlformats.org/officeDocument/2006/relationships/image" Target="../media/image34.png"/><Relationship Id="rId40" Type="http://schemas.openxmlformats.org/officeDocument/2006/relationships/image" Target="../media/image35.png"/><Relationship Id="rId41" Type="http://schemas.openxmlformats.org/officeDocument/2006/relationships/image" Target="../media/image36.png"/><Relationship Id="rId42" Type="http://schemas.openxmlformats.org/officeDocument/2006/relationships/image" Target="../media/image37.png"/><Relationship Id="rId43" Type="http://schemas.openxmlformats.org/officeDocument/2006/relationships/hyperlink" Target="https://github.com/kdahlquist/GRNmap" TargetMode="External"/><Relationship Id="rId44" Type="http://schemas.openxmlformats.org/officeDocument/2006/relationships/chart" Target="../charts/chart2.xml"/><Relationship Id="rId45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6070" y="5060598"/>
            <a:ext cx="11628074" cy="272299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888298" y="17337409"/>
            <a:ext cx="11475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DNA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microarray data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ANOVA results for each of the six strains showed which log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fold level changes were significantly different from zero. The criteria for significance was a corrected Benjamini &amp; Hochberg  (B&amp;H)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 &lt; 0.05.</a:t>
            </a: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genes with significant expression changes were submitted to the YEASTRACT database, which returned a list of transcription factors that could potentially regulate those target genes, in order of significance.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ranscription factors for which we had deletion strain microarray data were added to the list of the most significant regulators for each strain to generate the six GRNs.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Transcription factors and edges were removed from the GRN in a stepwise fashion in order of least to most significant until the network was pared down to have fewer than 20 genes.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Each of the pared-down GRNs were then input into the Dahlquist lab’s GRNmap program to model the dynamics of each gene’s expression in their respective networks.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9115" y="574767"/>
            <a:ext cx="42356672" cy="37111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1045117" y="583534"/>
            <a:ext cx="41871501" cy="36317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Dynamical systems modeling of six related small gene regulatory networks suggest that the transcription factors </a:t>
            </a:r>
            <a:endParaRPr lang="en-US" sz="5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, Hmo1, Msn2, and Yhp1 play a role in controlling the cold shock response in </a:t>
            </a:r>
            <a:r>
              <a:rPr lang="en-US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Natalie E. Williams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Brandon J. Klein</a:t>
            </a:r>
            <a:r>
              <a:rPr lang="en-US" sz="40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Kam D. Dahlquist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Ben G. Fitzpatrick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4000" b="1" baseline="30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Biology, </a:t>
            </a:r>
            <a:r>
              <a:rPr lang="en-US" sz="3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Mathematics</a:t>
            </a:r>
          </a:p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Loyola Marymount University, 1 LMU Drive, Los Angeles, CA 90045 USA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3169244" y="5113588"/>
            <a:ext cx="30013912" cy="149813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9213" y="5042978"/>
            <a:ext cx="11638434" cy="8925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Transcription Factors Control Gene Expression by Binding to Regulatory DNA Sequences Upstream of Genes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5716" y="20640244"/>
            <a:ext cx="11930575" cy="11576352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32603" y="27574323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082852" y="20538982"/>
            <a:ext cx="17743348" cy="11649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432601" y="20637950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 and Future Directions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32602" y="29504743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 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66035" y="5111881"/>
            <a:ext cx="30017121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Through Visualization of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ix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eighted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etworks, GRNsight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ighlighted a Key Regulatory Motif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ound in Five of the Six Databased-Derived GRNs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577999" y="28247432"/>
            <a:ext cx="115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For their work on the GRNmap code, we would like to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Trixie Anne M. Roque,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Chukwuemeka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E.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Azinge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Justin K. Torres.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We thank Nicole A. Anguiano, 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Anindita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Mihir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Samdarshi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Edward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Bachuora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Jen Shin, and Eileen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for their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work on the GRNsight visualization software. Microarray data were collected by Cybele Arsan, Wesley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Citti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Kevin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Andrew Herman, Monica Hong, Heather King, Lauren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Kubeck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Stephanie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Kuelbs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Elizabeth Liu, Matthew Mejia, Kevin McGee, 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Kenny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Rodriguez, Olivia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Sakhon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Alondra Vega, and Kevin Wyllie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Further, we would like to thank Kristen M.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Horstmann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Margaret J. O’Neil for their contributions to the GRNmap data analysis team.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This work was supported by NSF-RUI Award 0921038 (K.D.D., B.G.F.), a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Kadner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-Pitts Research Grant (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K.D.D.),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and a Loyola Marymount University Honors Program Summer Fellowship (K.G.J.).</a:t>
            </a: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050361" y="20547571"/>
            <a:ext cx="1778508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fitted the Optimized Production Rates and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Threshold_B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 for Each Individual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Network, which Indicates Changes in Regulatory Patterns.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2" descr="Transcripti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849184" y="6202440"/>
            <a:ext cx="4953152" cy="3221137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5922347" y="6178536"/>
            <a:ext cx="63481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Activators increase gene expression.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Repressors decrease gene expression.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Transcription factors are themselves proteins that are encoded by genes.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A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regulatory network (GRN) consists of a set of transcription factors that regulate the level of expression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a set of target genes, which can include other transcription factors.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a GRN is how the expression of genes in the network change over time.</a:t>
            </a:r>
            <a:endParaRPr lang="en-US" sz="2000" b="1" dirty="0" smtClean="0">
              <a:latin typeface="Arial"/>
              <a:cs typeface="Arial"/>
            </a:endParaRPr>
          </a:p>
        </p:txBody>
      </p:sp>
      <p:graphicFrame>
        <p:nvGraphicFramePr>
          <p:cNvPr id="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362026"/>
              </p:ext>
            </p:extLst>
          </p:nvPr>
        </p:nvGraphicFramePr>
        <p:xfrm>
          <a:off x="1989965" y="30481377"/>
          <a:ext cx="3508801" cy="78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5" name="Equation" r:id="rId4" imgW="2108160" imgH="444240" progId="Equation.3">
                  <p:embed/>
                </p:oleObj>
              </mc:Choice>
              <mc:Fallback>
                <p:oleObj name="Equation" r:id="rId4" imgW="2108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965" y="30481377"/>
                        <a:ext cx="3508801" cy="7880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680205"/>
              </p:ext>
            </p:extLst>
          </p:nvPr>
        </p:nvGraphicFramePr>
        <p:xfrm>
          <a:off x="7504707" y="26415283"/>
          <a:ext cx="4531257" cy="113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" name="Equation" r:id="rId6" imgW="2743200" imgH="685800" progId="Equation.3">
                  <p:embed/>
                </p:oleObj>
              </mc:Choice>
              <mc:Fallback>
                <p:oleObj name="Equation" r:id="rId6" imgW="274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4707" y="26415283"/>
                        <a:ext cx="4531257" cy="1132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Picture 51" descr="Screen Shot 2015-03-07 at 12.55.5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41" y="27684160"/>
            <a:ext cx="3348713" cy="294253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877720" y="26419629"/>
            <a:ext cx="66208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Each gene has a differential equation that models the change in expression over time</a:t>
            </a:r>
            <a:r>
              <a:rPr lang="en-US" sz="2000" b="1" dirty="0">
                <a:latin typeface="Arial"/>
                <a:cs typeface="Arial"/>
              </a:rPr>
              <a:t> </a:t>
            </a:r>
            <a:endParaRPr lang="en-US" sz="2000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Degradation rates for each gene were derived from  the half lives reported by </a:t>
            </a:r>
            <a:r>
              <a:rPr lang="en-US" sz="2000" b="1" dirty="0" err="1" smtClean="0">
                <a:latin typeface="Arial"/>
                <a:cs typeface="Arial"/>
              </a:rPr>
              <a:t>Neymotin</a:t>
            </a:r>
            <a:r>
              <a:rPr lang="en-US" sz="2000" b="1" dirty="0" smtClean="0">
                <a:latin typeface="Arial"/>
                <a:cs typeface="Arial"/>
              </a:rPr>
              <a:t> et al. (2014)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use a sigmoidal production function where:</a:t>
            </a: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P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b="1" dirty="0" smtClean="0">
                <a:latin typeface="Arial"/>
                <a:cs typeface="Arial"/>
              </a:rPr>
              <a:t> is mRNA production rate for gene </a:t>
            </a:r>
            <a:r>
              <a:rPr lang="en-US" sz="2000" i="1" dirty="0">
                <a:latin typeface="Times New Roman"/>
                <a:cs typeface="Times New Roman"/>
              </a:rPr>
              <a:t>i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806450" lvl="1" indent="-280988">
              <a:buFont typeface="Arial"/>
              <a:buChar char="•"/>
            </a:pPr>
            <a:r>
              <a:rPr lang="en-US" sz="2000" i="1" dirty="0">
                <a:latin typeface="Times New Roman"/>
                <a:cs typeface="Times New Roman"/>
              </a:rPr>
              <a:t>d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b="1" dirty="0" smtClean="0">
                <a:latin typeface="Arial"/>
                <a:cs typeface="Arial"/>
              </a:rPr>
              <a:t> is the mRNA degradation rate for gene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i="1" dirty="0" smtClean="0">
                <a:latin typeface="Times New Roman"/>
                <a:cs typeface="Times New Roman"/>
              </a:rPr>
              <a:t> </a:t>
            </a: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w</a:t>
            </a:r>
            <a:r>
              <a:rPr lang="en-US" sz="2000" b="1" dirty="0" smtClean="0">
                <a:latin typeface="Arial"/>
                <a:cs typeface="Arial"/>
              </a:rPr>
              <a:t> is weight term, determining the level of activation or repression of </a:t>
            </a:r>
            <a:r>
              <a:rPr lang="en-US" sz="2000" i="1" dirty="0" smtClean="0">
                <a:latin typeface="Times New Roman"/>
                <a:cs typeface="Times New Roman"/>
              </a:rPr>
              <a:t>j</a:t>
            </a:r>
            <a:r>
              <a:rPr lang="en-US" sz="2000" b="1" dirty="0" smtClean="0">
                <a:latin typeface="Arial"/>
                <a:cs typeface="Arial"/>
              </a:rPr>
              <a:t> on </a:t>
            </a:r>
            <a:r>
              <a:rPr lang="en-US" sz="2000" i="1" dirty="0">
                <a:latin typeface="Times New Roman"/>
                <a:cs typeface="Times New Roman"/>
              </a:rPr>
              <a:t>i</a:t>
            </a:r>
            <a:endParaRPr lang="en-US" sz="2000" i="1" dirty="0" smtClean="0">
              <a:latin typeface="Times New Roman"/>
              <a:cs typeface="Times New Roman"/>
            </a:endParaRP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b</a:t>
            </a:r>
            <a:r>
              <a:rPr lang="en-US" sz="2000" b="1" dirty="0" smtClean="0">
                <a:latin typeface="Arial"/>
                <a:cs typeface="Arial"/>
              </a:rPr>
              <a:t> is a unique threshold for each gene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The production rate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P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dirty="0">
                <a:latin typeface="Arial"/>
                <a:cs typeface="Arial"/>
              </a:rPr>
              <a:t>, weight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w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dirty="0">
                <a:latin typeface="Arial"/>
                <a:cs typeface="Arial"/>
              </a:rPr>
              <a:t>, and threshold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="1" dirty="0" smtClean="0">
                <a:latin typeface="Arial"/>
                <a:cs typeface="Arial"/>
              </a:rPr>
              <a:t>) </a:t>
            </a:r>
            <a:r>
              <a:rPr lang="en-US" sz="2000" b="1" dirty="0">
                <a:latin typeface="Arial"/>
                <a:cs typeface="Arial"/>
              </a:rPr>
              <a:t>values were estimated from DNA microarray data using a penalized least squares </a:t>
            </a:r>
            <a:r>
              <a:rPr lang="en-US" sz="2000" b="1" dirty="0" smtClean="0">
                <a:latin typeface="Arial"/>
                <a:cs typeface="Arial"/>
              </a:rPr>
              <a:t>approach.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6715" y="9591643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the Environmental Stress of Cold Shock </a:t>
            </a:r>
          </a:p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 Changing Gene Expression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 descr="Microarray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70" y="11481966"/>
            <a:ext cx="4154851" cy="34042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78289" y="14838509"/>
            <a:ext cx="4636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Microarray at 60 minutes after cold shock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5049" y="23897250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Each Gene in the Network, a Nonlinear Differential Equation Determines the Rate at Which the Gene is Expressed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78365" y="24903805"/>
            <a:ext cx="11344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The model, called GRNmap </a:t>
            </a:r>
            <a:r>
              <a:rPr lang="en-US" sz="2000" b="1" dirty="0" smtClean="0">
                <a:latin typeface="Arial"/>
                <a:cs typeface="Arial"/>
              </a:rPr>
              <a:t>(Gene </a:t>
            </a:r>
            <a:r>
              <a:rPr lang="en-US" sz="2000" b="1" dirty="0">
                <a:latin typeface="Arial"/>
                <a:cs typeface="Arial"/>
              </a:rPr>
              <a:t>R</a:t>
            </a:r>
            <a:r>
              <a:rPr lang="en-US" sz="2000" b="1" dirty="0" smtClean="0">
                <a:latin typeface="Arial"/>
                <a:cs typeface="Arial"/>
              </a:rPr>
              <a:t>egulatory </a:t>
            </a:r>
            <a:r>
              <a:rPr lang="en-US" sz="2000" b="1" dirty="0">
                <a:latin typeface="Arial"/>
                <a:cs typeface="Arial"/>
              </a:rPr>
              <a:t>N</a:t>
            </a:r>
            <a:r>
              <a:rPr lang="en-US" sz="2000" b="1" dirty="0" smtClean="0">
                <a:latin typeface="Arial"/>
                <a:cs typeface="Arial"/>
              </a:rPr>
              <a:t>etwork modeling and </a:t>
            </a:r>
            <a:r>
              <a:rPr lang="en-US" sz="2000" b="1" dirty="0">
                <a:latin typeface="Arial"/>
                <a:cs typeface="Arial"/>
              </a:rPr>
              <a:t>parameter estimation) was implemented in </a:t>
            </a:r>
            <a:r>
              <a:rPr lang="en-US" sz="2000" b="1" dirty="0" smtClean="0">
                <a:latin typeface="Arial"/>
                <a:cs typeface="Arial"/>
              </a:rPr>
              <a:t>MATLAB (Dahlquist et al. 2015).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The MATLAB code and executable are available under an open source license at </a:t>
            </a:r>
            <a:r>
              <a:rPr lang="de-DE" sz="2000" b="1" dirty="0">
                <a:latin typeface="Arial"/>
                <a:cs typeface="Arial"/>
              </a:rPr>
              <a:t>https://</a:t>
            </a:r>
            <a:r>
              <a:rPr lang="de-DE" sz="2000" b="1" dirty="0" err="1">
                <a:latin typeface="Arial"/>
                <a:cs typeface="Arial"/>
              </a:rPr>
              <a:t>github.com</a:t>
            </a:r>
            <a:r>
              <a:rPr lang="de-DE" sz="2000" b="1" dirty="0">
                <a:latin typeface="Arial"/>
                <a:cs typeface="Arial"/>
              </a:rPr>
              <a:t>/</a:t>
            </a:r>
            <a:r>
              <a:rPr lang="de-DE" sz="2000" b="1" dirty="0" err="1">
                <a:latin typeface="Arial"/>
                <a:cs typeface="Arial"/>
              </a:rPr>
              <a:t>kdahlquist</a:t>
            </a:r>
            <a:r>
              <a:rPr lang="de-DE" sz="2000" b="1" dirty="0">
                <a:latin typeface="Arial"/>
                <a:cs typeface="Arial"/>
              </a:rPr>
              <a:t>/</a:t>
            </a:r>
            <a:r>
              <a:rPr lang="de-DE" sz="2000" b="1" dirty="0" err="1">
                <a:latin typeface="Arial"/>
                <a:cs typeface="Arial"/>
              </a:rPr>
              <a:t>GRNmap</a:t>
            </a:r>
            <a:r>
              <a:rPr lang="de-DE" sz="2000" b="1" dirty="0" smtClean="0">
                <a:latin typeface="Arial"/>
                <a:cs typeface="Arial"/>
              </a:rPr>
              <a:t>/.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78363" y="31361180"/>
            <a:ext cx="9917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E represents the error between estimated values and microarray data values.</a:t>
            </a:r>
          </a:p>
          <a:p>
            <a:pPr marL="285750" indent="-285750">
              <a:buFont typeface="Arial"/>
              <a:buChar char="•"/>
            </a:pPr>
            <a:r>
              <a:rPr lang="el-G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penalty term, which is the combined w, P, and b parameter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282971" y="5608014"/>
            <a:ext cx="3123602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1. Network derived from </a:t>
            </a:r>
            <a:r>
              <a:rPr lang="en-US" sz="2400" b="1" u="sng" dirty="0" err="1" smtClean="0">
                <a:latin typeface="Arial"/>
                <a:cs typeface="Arial"/>
              </a:rPr>
              <a:t>wt</a:t>
            </a:r>
            <a:r>
              <a:rPr lang="en-US" sz="2400" b="1" u="sng" dirty="0" smtClean="0">
                <a:latin typeface="Arial"/>
                <a:cs typeface="Arial"/>
              </a:rPr>
              <a:t>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16 genes, 36 edges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166035" y="12531761"/>
            <a:ext cx="30019752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in the Expression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lots of Cin5, Msn2, Hmo1, and Yhp1, Genes with Corrected </a:t>
            </a:r>
            <a: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 &lt;0.05,  were Modeled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ell by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Screen Shot 2016-03-15 at 7.16.16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"/>
          <a:stretch/>
        </p:blipFill>
        <p:spPr>
          <a:xfrm>
            <a:off x="1023787" y="2769320"/>
            <a:ext cx="3716630" cy="145620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4348208" y="5608014"/>
            <a:ext cx="3247565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3. Network derived from ∆cin5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17 genes, 32 edges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8888501" y="5621662"/>
            <a:ext cx="3102365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2. Network derived from ∆cin5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14 genes, 25 edges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9454410" y="5600188"/>
            <a:ext cx="3317341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4. Network derived from ∆gln3 data</a:t>
            </a:r>
            <a:endParaRPr lang="en-US" sz="2400" b="1" dirty="0" smtClean="0"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14 genes, 35 edges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4419485" y="5608014"/>
            <a:ext cx="3237626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5. Network derived from ∆hap4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15 genes, 28 edges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1620209" y="21496064"/>
            <a:ext cx="115461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From</a:t>
            </a:r>
            <a:r>
              <a:rPr lang="en-US" sz="2000" b="1" dirty="0">
                <a:latin typeface="arial" panose="020B0604020202020204" pitchFamily="34" charset="0"/>
              </a:rPr>
              <a:t> GRNsight visualization, a circuit involving the transcription factors Hmo1, Msn2, Cin5, and Yhp1 was identified. These genes mentioned regulate the progression of yeast’s cell cycle as a response to cold shock.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Hmo1</a:t>
            </a:r>
            <a:r>
              <a:rPr lang="en-US" sz="2000" b="1" dirty="0">
                <a:latin typeface="arial" panose="020B0604020202020204" pitchFamily="34" charset="0"/>
              </a:rPr>
              <a:t> plays a role in genome maintenance by regulating transcription of RNAs. Msn2 is a known stress response gene. Cin5 is a leucine-zipper and guides TUP1, a stress response gene, to its targets. Finally, Yhp1 represses genes involved in M/G1 transition by binding to their promoter region, the early cell cycle </a:t>
            </a:r>
            <a:r>
              <a:rPr lang="en-US" sz="2000" b="1" dirty="0" smtClean="0">
                <a:latin typeface="arial" panose="020B0604020202020204" pitchFamily="34" charset="0"/>
              </a:rPr>
              <a:t>box.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</a:rPr>
              <a:t> LSE and the ratio of output LSE to theoretical minimum LSE for each networks demonstrated that the model works consistently for this range of network sizes.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The</a:t>
            </a:r>
            <a:r>
              <a:rPr lang="en-US" sz="2000" b="1" dirty="0">
                <a:latin typeface="arial" panose="020B0604020202020204" pitchFamily="34" charset="0"/>
              </a:rPr>
              <a:t> ∆hap4 15-gene 28-edge </a:t>
            </a:r>
            <a:r>
              <a:rPr lang="en-US" sz="2000" b="1" dirty="0" smtClean="0">
                <a:latin typeface="arial" panose="020B0604020202020204" pitchFamily="34" charset="0"/>
              </a:rPr>
              <a:t>network derived</a:t>
            </a:r>
            <a:r>
              <a:rPr lang="en-US" sz="2000" b="1" dirty="0">
                <a:latin typeface="arial" panose="020B0604020202020204" pitchFamily="34" charset="0"/>
              </a:rPr>
              <a:t> from the YEASTRACT database was compared to 10 random networks of the same genes and same number of edges connected randomly. Comparison of output </a:t>
            </a:r>
            <a:r>
              <a:rPr lang="en-US" sz="2000" b="1" dirty="0" err="1" smtClean="0">
                <a:latin typeface="arial" panose="020B0604020202020204" pitchFamily="34" charset="0"/>
              </a:rPr>
              <a:t>LSE:minLSE</a:t>
            </a:r>
            <a:r>
              <a:rPr lang="en-US" sz="2000" b="1" dirty="0">
                <a:latin typeface="arial" panose="020B0604020202020204" pitchFamily="34" charset="0"/>
              </a:rPr>
              <a:t> ratio, in general, showed the database-derived network was modeled better than the random networks.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Future </a:t>
            </a:r>
            <a:r>
              <a:rPr lang="en-US" sz="2000" b="1" dirty="0">
                <a:latin typeface="arial" panose="020B0604020202020204" pitchFamily="34" charset="0"/>
              </a:rPr>
              <a:t>directions include compiling more random networks with the same nodes and same number of edges. These will provide a control that will allow us to be more confident in the model interpretation and validity of our database-derived networks.</a:t>
            </a:r>
            <a:endParaRPr lang="en-US" sz="2000" dirty="0">
              <a:latin typeface="arial" panose="020B0604020202020204" pitchFamily="34" charset="0"/>
            </a:endParaRPr>
          </a:p>
          <a:p>
            <a:pPr marL="69037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</a:rPr>
              <a:t>We </a:t>
            </a:r>
            <a:r>
              <a:rPr lang="en-US" sz="2000" b="1" dirty="0">
                <a:latin typeface="arial" panose="020B0604020202020204" pitchFamily="34" charset="0"/>
              </a:rPr>
              <a:t>would also like to compare </a:t>
            </a:r>
            <a:r>
              <a:rPr lang="en-US" sz="2000" b="1" dirty="0" err="1">
                <a:latin typeface="arial" panose="020B0604020202020204" pitchFamily="34" charset="0"/>
              </a:rPr>
              <a:t>GRNmap’s</a:t>
            </a:r>
            <a:r>
              <a:rPr lang="en-US" sz="2000" b="1" dirty="0">
                <a:latin typeface="arial" panose="020B0604020202020204" pitchFamily="34" charset="0"/>
              </a:rPr>
              <a:t> optimized production rates to published rates, giving us more confidence in the model’s capacity to generate parameters.</a:t>
            </a:r>
            <a:endParaRPr lang="en-US" sz="2000" dirty="0">
              <a:latin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3051324" y="26792134"/>
            <a:ext cx="1778508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Comparison to 10 Random Networks Reveals Database-Derived Networks are Modeled Better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702094" y="1895621"/>
            <a:ext cx="2431734" cy="2338070"/>
            <a:chOff x="40622580" y="1895621"/>
            <a:chExt cx="2431734" cy="2338070"/>
          </a:xfrm>
        </p:grpSpPr>
        <p:pic>
          <p:nvPicPr>
            <p:cNvPr id="6648" name="Picture 504" descr="C:\Users\kjohn102\Desktop\hnrs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47979" r="15846" b="34811"/>
            <a:stretch/>
          </p:blipFill>
          <p:spPr bwMode="auto">
            <a:xfrm>
              <a:off x="40622580" y="3643019"/>
              <a:ext cx="2431734" cy="59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49" name="Picture 505" descr="C:\Users\kjohn102\Desktop\imgres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1789" y="1895621"/>
              <a:ext cx="1747398" cy="174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6" name="TextBox 115"/>
          <p:cNvSpPr txBox="1"/>
          <p:nvPr/>
        </p:nvSpPr>
        <p:spPr>
          <a:xfrm>
            <a:off x="38859767" y="5594366"/>
            <a:ext cx="3254513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6. Network derived from ∆zap1 data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16 genes, 27 edges</a:t>
            </a:r>
          </a:p>
        </p:txBody>
      </p:sp>
      <p:graphicFrame>
        <p:nvGraphicFramePr>
          <p:cNvPr id="139" name="Chart 1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611252"/>
              </p:ext>
            </p:extLst>
          </p:nvPr>
        </p:nvGraphicFramePr>
        <p:xfrm>
          <a:off x="22530620" y="21888757"/>
          <a:ext cx="8158124" cy="3871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40" name="Title 1"/>
          <p:cNvSpPr txBox="1">
            <a:spLocks/>
          </p:cNvSpPr>
          <p:nvPr/>
        </p:nvSpPr>
        <p:spPr>
          <a:xfrm>
            <a:off x="14823653" y="21535065"/>
            <a:ext cx="5177862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23696988" y="21496064"/>
            <a:ext cx="5825387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Threshold_B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705419" y="13097220"/>
            <a:ext cx="5150856" cy="6495412"/>
            <a:chOff x="32091263" y="13050303"/>
            <a:chExt cx="5150856" cy="6495412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4" y="13580905"/>
              <a:ext cx="2645664" cy="1984248"/>
            </a:xfrm>
            <a:prstGeom prst="rect">
              <a:avLst/>
            </a:prstGeom>
          </p:spPr>
        </p:pic>
        <p:sp>
          <p:nvSpPr>
            <p:cNvPr id="153" name="TextBox 152"/>
            <p:cNvSpPr txBox="1"/>
            <p:nvPr/>
          </p:nvSpPr>
          <p:spPr>
            <a:xfrm>
              <a:off x="33268441" y="13050303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YHP1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6455" y="13580905"/>
              <a:ext cx="2645664" cy="1984248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3" y="15549465"/>
              <a:ext cx="2645664" cy="1984248"/>
            </a:xfrm>
            <a:prstGeom prst="rect">
              <a:avLst/>
            </a:prstGeom>
          </p:spPr>
        </p:pic>
        <p:pic>
          <p:nvPicPr>
            <p:cNvPr id="169" name="Picture 168" descr="YHP1.jp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6456" y="15549465"/>
              <a:ext cx="2645663" cy="1984248"/>
            </a:xfrm>
            <a:prstGeom prst="rect">
              <a:avLst/>
            </a:prstGeom>
          </p:spPr>
        </p:pic>
        <p:pic>
          <p:nvPicPr>
            <p:cNvPr id="173" name="Picture 172" descr="YHP1.jp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4" y="17561467"/>
              <a:ext cx="2645664" cy="198424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3438077" y="13034581"/>
            <a:ext cx="5291328" cy="6550824"/>
            <a:chOff x="13438077" y="13080756"/>
            <a:chExt cx="5291328" cy="6550824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7" y="13641400"/>
              <a:ext cx="2645664" cy="1984248"/>
            </a:xfrm>
            <a:prstGeom prst="rect">
              <a:avLst/>
            </a:prstGeom>
          </p:spPr>
        </p:pic>
        <p:sp>
          <p:nvSpPr>
            <p:cNvPr id="150" name="TextBox 149"/>
            <p:cNvSpPr txBox="1"/>
            <p:nvPr/>
          </p:nvSpPr>
          <p:spPr>
            <a:xfrm>
              <a:off x="14707207" y="13080756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CIN5</a:t>
              </a:r>
              <a:endParaRPr lang="en-US" sz="2400" b="1" u="sng" dirty="0" smtClean="0">
                <a:latin typeface="Arial"/>
                <a:cs typeface="Arial"/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3630092"/>
              <a:ext cx="2645664" cy="1984248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7" y="15606744"/>
              <a:ext cx="2645664" cy="1984248"/>
            </a:xfrm>
            <a:prstGeom prst="rect">
              <a:avLst/>
            </a:prstGeom>
          </p:spPr>
        </p:pic>
        <p:pic>
          <p:nvPicPr>
            <p:cNvPr id="166" name="Picture 165" descr="CIN5.jp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5620011"/>
              <a:ext cx="2645664" cy="1984248"/>
            </a:xfrm>
            <a:prstGeom prst="rect">
              <a:avLst/>
            </a:prstGeom>
          </p:spPr>
        </p:pic>
        <p:pic>
          <p:nvPicPr>
            <p:cNvPr id="170" name="Picture 169" descr="CIN5.jp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8" y="17647332"/>
              <a:ext cx="2645663" cy="1984248"/>
            </a:xfrm>
            <a:prstGeom prst="rect">
              <a:avLst/>
            </a:prstGeom>
          </p:spPr>
        </p:pic>
        <p:pic>
          <p:nvPicPr>
            <p:cNvPr id="174" name="Picture 173" descr="CIN5.jp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7624844"/>
              <a:ext cx="2645664" cy="198424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9528442" y="13069839"/>
            <a:ext cx="5299573" cy="6494484"/>
            <a:chOff x="26342717" y="13399259"/>
            <a:chExt cx="5299573" cy="6494484"/>
          </a:xfrm>
        </p:grpSpPr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3883720"/>
              <a:ext cx="2645664" cy="1984248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27629299" y="13399259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HMO1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6626" y="13883720"/>
              <a:ext cx="2645664" cy="1984248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5867968"/>
              <a:ext cx="2645664" cy="1984248"/>
            </a:xfrm>
            <a:prstGeom prst="rect">
              <a:avLst/>
            </a:prstGeom>
          </p:spPr>
        </p:pic>
        <p:pic>
          <p:nvPicPr>
            <p:cNvPr id="168" name="Picture 167" descr="HMO1.jp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6626" y="15867968"/>
              <a:ext cx="2645664" cy="1984248"/>
            </a:xfrm>
            <a:prstGeom prst="rect">
              <a:avLst/>
            </a:prstGeom>
          </p:spPr>
        </p:pic>
        <p:pic>
          <p:nvPicPr>
            <p:cNvPr id="172" name="Picture 171" descr="HMO1.jp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7909495"/>
              <a:ext cx="2645663" cy="1984248"/>
            </a:xfrm>
            <a:prstGeom prst="rect">
              <a:avLst/>
            </a:prstGeom>
          </p:spPr>
        </p:pic>
        <p:pic>
          <p:nvPicPr>
            <p:cNvPr id="175" name="Picture 174" descr="HMO1.jp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6250" y="17879970"/>
              <a:ext cx="2645664" cy="198424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616930" y="13041776"/>
            <a:ext cx="5291328" cy="6495509"/>
            <a:chOff x="19692310" y="13119240"/>
            <a:chExt cx="5291328" cy="6495509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1" y="13580905"/>
              <a:ext cx="2645664" cy="1984248"/>
            </a:xfrm>
            <a:prstGeom prst="rect">
              <a:avLst/>
            </a:prstGeom>
          </p:spPr>
        </p:pic>
        <p:sp>
          <p:nvSpPr>
            <p:cNvPr id="152" name="TextBox 151"/>
            <p:cNvSpPr txBox="1"/>
            <p:nvPr/>
          </p:nvSpPr>
          <p:spPr>
            <a:xfrm>
              <a:off x="20932290" y="13119240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latin typeface="Arial"/>
                  <a:cs typeface="Arial"/>
                </a:rPr>
                <a:t>MSN2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4" y="13565217"/>
              <a:ext cx="2645664" cy="1984248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3" y="15642807"/>
              <a:ext cx="2645664" cy="1984248"/>
            </a:xfrm>
            <a:prstGeom prst="rect">
              <a:avLst/>
            </a:prstGeom>
          </p:spPr>
        </p:pic>
        <p:pic>
          <p:nvPicPr>
            <p:cNvPr id="167" name="Picture 166" descr="MSN2.jpg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5" y="15629540"/>
              <a:ext cx="2645663" cy="1984248"/>
            </a:xfrm>
            <a:prstGeom prst="rect">
              <a:avLst/>
            </a:prstGeom>
          </p:spPr>
        </p:pic>
        <p:pic>
          <p:nvPicPr>
            <p:cNvPr id="171" name="Picture 170" descr="MSN2.jp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0" y="17630501"/>
              <a:ext cx="2645664" cy="1984248"/>
            </a:xfrm>
            <a:prstGeom prst="rect">
              <a:avLst/>
            </a:prstGeom>
          </p:spPr>
        </p:pic>
        <p:pic>
          <p:nvPicPr>
            <p:cNvPr id="176" name="Picture 175" descr="MSN2.jpg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4" y="17627055"/>
              <a:ext cx="2645664" cy="1984248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13165741" y="6797564"/>
            <a:ext cx="5028412" cy="3308962"/>
            <a:chOff x="62909" y="1412069"/>
            <a:chExt cx="3429000" cy="2290719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3" t="994" r="5297" b="5577"/>
            <a:stretch/>
          </p:blipFill>
          <p:spPr>
            <a:xfrm>
              <a:off x="62909" y="1412069"/>
              <a:ext cx="3429000" cy="2290719"/>
            </a:xfrm>
            <a:prstGeom prst="rect">
              <a:avLst/>
            </a:prstGeom>
          </p:spPr>
        </p:pic>
        <p:sp>
          <p:nvSpPr>
            <p:cNvPr id="110" name="Rectangle 109"/>
            <p:cNvSpPr/>
            <p:nvPr/>
          </p:nvSpPr>
          <p:spPr>
            <a:xfrm>
              <a:off x="690369" y="3528011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2781" y="258895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542502" y="260493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168772" y="162358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8168608" y="7076165"/>
            <a:ext cx="4850747" cy="3027255"/>
            <a:chOff x="8360875" y="1590760"/>
            <a:chExt cx="3429000" cy="2125980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3" t="7184" r="6346" b="7604"/>
            <a:stretch/>
          </p:blipFill>
          <p:spPr>
            <a:xfrm>
              <a:off x="8360875" y="1590760"/>
              <a:ext cx="3429000" cy="2125980"/>
            </a:xfrm>
            <a:prstGeom prst="rect">
              <a:avLst/>
            </a:prstGeom>
          </p:spPr>
        </p:pic>
        <p:sp>
          <p:nvSpPr>
            <p:cNvPr id="122" name="Rectangle 121"/>
            <p:cNvSpPr/>
            <p:nvPr/>
          </p:nvSpPr>
          <p:spPr>
            <a:xfrm>
              <a:off x="8401049" y="256093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1408567" y="161990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691810" y="2539450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408192" y="355624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3022564" y="7024441"/>
            <a:ext cx="5445061" cy="3072566"/>
            <a:chOff x="3925606" y="1582215"/>
            <a:chExt cx="3429000" cy="1933891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" t="6636" r="6209" b="11588"/>
            <a:stretch/>
          </p:blipFill>
          <p:spPr>
            <a:xfrm>
              <a:off x="3925606" y="1582215"/>
              <a:ext cx="3429000" cy="1933891"/>
            </a:xfrm>
            <a:prstGeom prst="rect">
              <a:avLst/>
            </a:prstGeom>
          </p:spPr>
        </p:pic>
        <p:sp>
          <p:nvSpPr>
            <p:cNvPr id="131" name="Rectangle 130"/>
            <p:cNvSpPr/>
            <p:nvPr/>
          </p:nvSpPr>
          <p:spPr>
            <a:xfrm>
              <a:off x="6336506" y="244316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05637" y="1622285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93356" y="244200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990975" y="337441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8355782" y="6894244"/>
            <a:ext cx="4991028" cy="3298110"/>
            <a:chOff x="105638" y="4436510"/>
            <a:chExt cx="3429000" cy="2265062"/>
          </a:xfrm>
        </p:grpSpPr>
        <p:pic>
          <p:nvPicPr>
            <p:cNvPr id="136" name="Content Placeholder 6" descr="dGLN3 Network--Weighted.png"/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5" t="4033" b="1060"/>
            <a:stretch/>
          </p:blipFill>
          <p:spPr>
            <a:xfrm>
              <a:off x="105638" y="4436510"/>
              <a:ext cx="3429000" cy="2265062"/>
            </a:xfrm>
            <a:prstGeom prst="rect">
              <a:avLst/>
            </a:prstGeom>
          </p:spPr>
        </p:pic>
        <p:sp>
          <p:nvSpPr>
            <p:cNvPr id="137" name="Rectangle 136"/>
            <p:cNvSpPr/>
            <p:nvPr/>
          </p:nvSpPr>
          <p:spPr>
            <a:xfrm>
              <a:off x="3189493" y="458748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577512" y="5557136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72155" y="555302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41275" y="646742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33380691" y="6850017"/>
            <a:ext cx="4895038" cy="3249815"/>
            <a:chOff x="4335805" y="4358744"/>
            <a:chExt cx="3429000" cy="2299958"/>
          </a:xfrm>
        </p:grpSpPr>
        <p:pic>
          <p:nvPicPr>
            <p:cNvPr id="177" name="Content Placeholder 4" descr="dHAP4 Network--Weighted.png"/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9" t="1100" r="1512" b="3875"/>
            <a:stretch/>
          </p:blipFill>
          <p:spPr>
            <a:xfrm>
              <a:off x="4335805" y="4358744"/>
              <a:ext cx="3429000" cy="2299958"/>
            </a:xfrm>
            <a:prstGeom prst="rect">
              <a:avLst/>
            </a:prstGeom>
          </p:spPr>
        </p:pic>
        <p:sp>
          <p:nvSpPr>
            <p:cNvPr id="178" name="Rectangle 177"/>
            <p:cNvSpPr/>
            <p:nvPr/>
          </p:nvSpPr>
          <p:spPr>
            <a:xfrm>
              <a:off x="4378188" y="5541115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959211" y="6495280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809443" y="5562631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433330" y="457081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38376981" y="6986418"/>
            <a:ext cx="4680829" cy="3084741"/>
            <a:chOff x="8183192" y="4453602"/>
            <a:chExt cx="3429000" cy="2160740"/>
          </a:xfrm>
        </p:grpSpPr>
        <p:pic>
          <p:nvPicPr>
            <p:cNvPr id="183" name="Content Placeholder 6" descr="dZAP1 Network--Weighted.png"/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7" t="4866" r="3016" b="5321"/>
            <a:stretch/>
          </p:blipFill>
          <p:spPr>
            <a:xfrm>
              <a:off x="8183192" y="4453602"/>
              <a:ext cx="3429000" cy="2160740"/>
            </a:xfrm>
            <a:prstGeom prst="rect">
              <a:avLst/>
            </a:prstGeom>
          </p:spPr>
        </p:pic>
        <p:sp>
          <p:nvSpPr>
            <p:cNvPr id="184" name="Rectangle 183"/>
            <p:cNvSpPr/>
            <p:nvPr/>
          </p:nvSpPr>
          <p:spPr>
            <a:xfrm>
              <a:off x="8258257" y="554587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0663319" y="555063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1278788" y="456843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45484"/>
              </p:ext>
            </p:extLst>
          </p:nvPr>
        </p:nvGraphicFramePr>
        <p:xfrm>
          <a:off x="38376981" y="13263469"/>
          <a:ext cx="3693844" cy="2697166"/>
        </p:xfrm>
        <a:graphic>
          <a:graphicData uri="http://schemas.openxmlformats.org/drawingml/2006/table">
            <a:tbl>
              <a:tblPr/>
              <a:tblGrid>
                <a:gridCol w="948420"/>
                <a:gridCol w="686356"/>
                <a:gridCol w="686356"/>
                <a:gridCol w="686356"/>
                <a:gridCol w="686356"/>
              </a:tblGrid>
              <a:tr h="42792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Within Strain ANOVA                                                        Benjamini and Hochberg Corrected </a:t>
                      </a:r>
                      <a:r>
                        <a:rPr lang="en-US" sz="13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values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714">
                <a:tc>
                  <a:txBody>
                    <a:bodyPr/>
                    <a:lstStyle/>
                    <a:p>
                      <a:pPr algn="ctr" fontAlgn="ctr"/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CIN5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HMO1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MSN2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YHP1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Network 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0.0662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0.0397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0.3056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0.1743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Network 2 &amp; 3</a:t>
                      </a:r>
                      <a:endParaRPr lang="en-US" sz="1300" b="1" i="0" u="none" strike="noStrike" dirty="0">
                        <a:solidFill>
                          <a:srgbClr val="0099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  <a:endParaRPr lang="en-US" sz="1300" b="0" i="0" u="none" strike="noStrike" dirty="0">
                        <a:solidFill>
                          <a:srgbClr val="0099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0.0022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0.2208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0.8684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Network 4</a:t>
                      </a:r>
                      <a:endParaRPr lang="en-US" sz="1300" b="1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0.0163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0.0025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0.3427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0.0433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Network 5</a:t>
                      </a:r>
                      <a:endParaRPr lang="en-US" sz="13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0.0112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0.4244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0.0168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0.8152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Network from ∆hmo1 data</a:t>
                      </a:r>
                      <a:endParaRPr lang="en-US" sz="13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0.4113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0.8021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0.8152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 smtClean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Network 6</a:t>
                      </a:r>
                      <a:endParaRPr lang="en-US" sz="1300" b="1" i="0" u="none" strike="noStrike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0.026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0.0011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0.0836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0.0653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9" name="TextBox 188"/>
          <p:cNvSpPr txBox="1"/>
          <p:nvPr/>
        </p:nvSpPr>
        <p:spPr>
          <a:xfrm>
            <a:off x="878367" y="10636100"/>
            <a:ext cx="695709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L</a:t>
            </a:r>
            <a:r>
              <a:rPr lang="en-US" sz="2000" b="1" dirty="0" smtClean="0">
                <a:latin typeface="Arial"/>
                <a:cs typeface="Arial"/>
              </a:rPr>
              <a:t>ittle is known about which transcription factors regulate this response.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The Dahlquist Lab studies the global transcriptional response to cold shock using DNA microarrays, which measure the level of mRNA expression for all 6000 yeast genes. 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have collected expression data from the wild type strain and five transcription factor deletion strains (</a:t>
            </a:r>
            <a:r>
              <a:rPr lang="en-US" sz="2000" b="1" i="1" dirty="0" smtClean="0">
                <a:latin typeface="Arial"/>
                <a:cs typeface="Arial"/>
              </a:rPr>
              <a:t>Δcin5, Δgln3, Δhmo1, </a:t>
            </a:r>
            <a:r>
              <a:rPr lang="en-US" sz="2000" b="1" i="1" dirty="0">
                <a:latin typeface="Arial"/>
                <a:cs typeface="Arial"/>
              </a:rPr>
              <a:t>Δzap1, </a:t>
            </a:r>
            <a:r>
              <a:rPr lang="en-US" sz="2000" b="1" i="1" dirty="0" smtClean="0">
                <a:latin typeface="Arial"/>
                <a:cs typeface="Arial"/>
              </a:rPr>
              <a:t>Δhap4 </a:t>
            </a:r>
            <a:r>
              <a:rPr lang="en-US" sz="2000" b="1" dirty="0" smtClean="0">
                <a:latin typeface="Arial"/>
                <a:cs typeface="Arial"/>
              </a:rPr>
              <a:t>) before cold shock at 30°C and after 15, 30, and 60 minutes of cold shock at 13°C.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use mathematical modeling to determine the relative influence of each transcription factor in the GRN that controls the cold shock response.</a:t>
            </a:r>
            <a:endParaRPr lang="en-US" sz="2000" b="1" dirty="0">
              <a:latin typeface="Arial"/>
              <a:cs typeface="Arial"/>
            </a:endParaRPr>
          </a:p>
        </p:txBody>
      </p:sp>
      <p:graphicFrame>
        <p:nvGraphicFramePr>
          <p:cNvPr id="190" name="Table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98526"/>
              </p:ext>
            </p:extLst>
          </p:nvPr>
        </p:nvGraphicFramePr>
        <p:xfrm>
          <a:off x="6666871" y="18451994"/>
          <a:ext cx="5353052" cy="88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635"/>
                <a:gridCol w="1017635"/>
                <a:gridCol w="669832"/>
                <a:gridCol w="895350"/>
                <a:gridCol w="895350"/>
                <a:gridCol w="857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Strain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Wild-type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∆cin5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∆gln3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∆hap4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∆zap1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 genes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1936 (31%)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1683 (28%)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1683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(28%)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1794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(29%)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1859 (30%)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2" name="TextBox 191"/>
          <p:cNvSpPr txBox="1"/>
          <p:nvPr/>
        </p:nvSpPr>
        <p:spPr>
          <a:xfrm>
            <a:off x="829115" y="16278681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/>
                <a:cs typeface="Arial"/>
              </a:rPr>
              <a:t>Microarray Data from the Dahlquist Lab Was </a:t>
            </a:r>
            <a:r>
              <a:rPr lang="en-US" sz="2600" b="1" dirty="0">
                <a:latin typeface="Arial"/>
                <a:cs typeface="Arial"/>
              </a:rPr>
              <a:t>Used to Derive </a:t>
            </a:r>
            <a:endParaRPr lang="en-US" sz="2600" b="1" dirty="0" smtClean="0">
              <a:latin typeface="Arial"/>
              <a:cs typeface="Arial"/>
            </a:endParaRPr>
          </a:p>
          <a:p>
            <a:pPr algn="ctr"/>
            <a:r>
              <a:rPr lang="en-US" sz="2600" b="1" dirty="0" smtClean="0">
                <a:latin typeface="Arial"/>
                <a:cs typeface="Arial"/>
              </a:rPr>
              <a:t>a </a:t>
            </a:r>
            <a:r>
              <a:rPr lang="en-US" sz="2600" b="1" dirty="0">
                <a:latin typeface="Arial"/>
                <a:cs typeface="Arial"/>
              </a:rPr>
              <a:t>Family of Related GRNs from the YEASTRACT Database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31456664" y="30042660"/>
            <a:ext cx="11933690" cy="203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Abdulrehman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D., Monteiro, P., Teixeira, M., Mira, N.,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Lourenço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A., Santos, S.,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Cabrito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T., Francisco, A., Madeira, S., Aires, R., Oliveira, A.,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Sá-Correia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I., &amp; Freitas, A. (2011). YEASTRACT: providing a programmatic access to curated transcriptional regulatory associations in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through a web services interface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. Acids Res., 39: D136-D140, Oxford University Press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70000"/>
              </a:lnSpc>
            </a:pP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K., Fitzpatrick, B., Camacho, E.,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S., &amp;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Wanner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N. (2015). Parameter Estimation for Gene Regulatory Networks from Microarray Data: Cold Shock Response in Saccharomyces cerevisiae. 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Bulletin Of Mathematical Biology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(8), 1457-1492. http://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dx.doi.org/10.1007/s11538-015-0092-6.</a:t>
            </a:r>
            <a:b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K.,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Dionisio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J.D., Fitzpatrick, B., Anguiano, N.,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A., Southwick, B., and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Sardarshi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M. (2016).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a web application and service for visualizing models of small- to medium-scale gene regulatory networks. </a:t>
            </a:r>
            <a:r>
              <a:rPr lang="en-US" sz="12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PeerJ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Computer Science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2:e85 from http://doi.org/10.7717/peerj-cs.85</a:t>
            </a:r>
          </a:p>
          <a:p>
            <a:pPr>
              <a:lnSpc>
                <a:spcPct val="70000"/>
              </a:lnSpc>
            </a:pP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 Home. 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). Retrieved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March 10, 2016, from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http://dondi.github.io/GRNsight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/.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GRNmap – Home..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). Retrieved March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10, 2016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from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3"/>
              </a:rPr>
              <a:t>https://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3"/>
              </a:rPr>
              <a:t>github.com/kdahlquist/GRNmap</a:t>
            </a:r>
            <a:endParaRPr lang="en-US" sz="1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Neymotin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Athanasiadou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R., and Gresham D. (2014). Determination of in vivo RNA kinetics using RATE-seq. 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20, 1645-1652.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3183644" y="10318676"/>
            <a:ext cx="244734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GRNsight automatically generates weighted network graphs from the output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produced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 GRNmap.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absolute value of the weight parameters are divided by the largest value, which distributes them between 0 and 1. Line thickness is on a linear scale with thin lines near 0 and thick lines near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weights are colored magenta to indicate activation; negative weights are colored cyan to indicate repression.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Weights within 0.05 of zero are colored grey to denote negligible influence on the target gene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Somethin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 about the motif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the table, the ratio between the least squares error and the theoretical minimum least squares error values were computed. The closer the value is to one, the better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performed  in modeling the GRN.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3133069" y="31041727"/>
            <a:ext cx="17627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to compare to the YEASTRACT-derived network from </a:t>
            </a:r>
            <a:r>
              <a:rPr lang="en-US" sz="1800" b="1" dirty="0">
                <a:latin typeface="Arial"/>
                <a:cs typeface="Arial"/>
              </a:rPr>
              <a:t>∆hap4 data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were created from the same 15 genes, but with 28 random connections.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allow for a control against which to compare the performance of the YEASTRACT-derived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ratios of Least Squares Error to the minimum Least Squares Error were generally higher for the random networks than the database-derived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network.</a:t>
            </a:r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Both trends indicate that the database-derived network is modeled better by GRNmap than the random networks, although further analysis is needed. 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159034" y="16140422"/>
            <a:ext cx="57575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Genes with significant p values (&lt;0.05) had better fit dynamics from the model.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of the expression plot profiles for Msn2 and Yhp1 appear similar while the dynamics of Cin5 and Hmo1 are modeled alike.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Patterns from these dynamics suggest a sequential response of these specific genes in the cell as a response to cold shock.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3045340" y="25780981"/>
            <a:ext cx="1658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threshold_b values indicate whether the repression or activation inputs are stronger.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instance, MSN2 appears to be strongly repressed in both the networks derived from </a:t>
            </a:r>
            <a:r>
              <a:rPr lang="en-US" sz="2000" b="1" dirty="0" smtClean="0">
                <a:latin typeface="Arial"/>
                <a:cs typeface="Arial"/>
              </a:rPr>
              <a:t>∆cin5 data and ∆zap1 data, whereas it is strongly activated in the networks derived from wild-type, ∆gln3, and ∆hap4 data.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>
          <a:xfrm>
            <a:off x="17219241" y="27235755"/>
            <a:ext cx="10093296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Least Squares Error of 10 Random 15-Gene 28-Edge Networks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13943187" y="13395527"/>
            <a:ext cx="21977546" cy="4407672"/>
            <a:chOff x="13943187" y="13395527"/>
            <a:chExt cx="21977546" cy="4407672"/>
          </a:xfrm>
        </p:grpSpPr>
        <p:sp>
          <p:nvSpPr>
            <p:cNvPr id="159" name="TextBox 158"/>
            <p:cNvSpPr txBox="1"/>
            <p:nvPr/>
          </p:nvSpPr>
          <p:spPr>
            <a:xfrm>
              <a:off x="14097627" y="13472114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097627" y="15432348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6676877" y="1544196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3943187" y="17469072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6570003" y="17449431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6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620346" y="13460021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20208881" y="13424898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20181585" y="15426076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2733539" y="1542204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245513" y="17449431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2910171" y="17484103"/>
              <a:ext cx="8460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6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2731600" y="13453749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6282191" y="13448564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6173007" y="15477038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8806849" y="15445713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6277879" y="17514041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8983481" y="17480473"/>
              <a:ext cx="8460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6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8818558" y="1339552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2410844" y="13587156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Network 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2186575" y="15602142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4670289" y="15598113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2346039" y="17557257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Network 5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4722942" y="1354792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Network 2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88742"/>
              </p:ext>
            </p:extLst>
          </p:nvPr>
        </p:nvGraphicFramePr>
        <p:xfrm>
          <a:off x="38349627" y="10074813"/>
          <a:ext cx="3420360" cy="2317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0180"/>
                <a:gridCol w="1710180"/>
              </a:tblGrid>
              <a:tr h="36312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13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1.3580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1.4100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1.3000</a:t>
                      </a:r>
                      <a:endParaRPr lang="is-IS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1.4263</a:t>
                      </a:r>
                      <a:endParaRPr lang="is-IS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1.3973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167"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1.3854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95" name="Chart 19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941311"/>
              </p:ext>
            </p:extLst>
          </p:nvPr>
        </p:nvGraphicFramePr>
        <p:xfrm>
          <a:off x="13332723" y="22008960"/>
          <a:ext cx="8959952" cy="3776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4"/>
          </a:graphicData>
        </a:graphic>
      </p:graphicFrame>
      <p:graphicFrame>
        <p:nvGraphicFramePr>
          <p:cNvPr id="220" name="Chart 2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8353710"/>
              </p:ext>
            </p:extLst>
          </p:nvPr>
        </p:nvGraphicFramePr>
        <p:xfrm>
          <a:off x="16225230" y="27574323"/>
          <a:ext cx="12083767" cy="3543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5"/>
          </a:graphicData>
        </a:graphic>
      </p:graphicFrame>
      <p:cxnSp>
        <p:nvCxnSpPr>
          <p:cNvPr id="221" name="Straight Connector 220"/>
          <p:cNvCxnSpPr/>
          <p:nvPr/>
        </p:nvCxnSpPr>
        <p:spPr>
          <a:xfrm flipV="1">
            <a:off x="17000190" y="29056147"/>
            <a:ext cx="11262404" cy="2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16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5017</TotalTime>
  <Words>1548</Words>
  <Application>Microsoft Macintosh PowerPoint</Application>
  <PresentationFormat>Custom</PresentationFormat>
  <Paragraphs>193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Equation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Williams</dc:creator>
  <cp:lastModifiedBy>Natalie Williams</cp:lastModifiedBy>
  <cp:revision>528</cp:revision>
  <dcterms:created xsi:type="dcterms:W3CDTF">2015-02-26T23:10:39Z</dcterms:created>
  <dcterms:modified xsi:type="dcterms:W3CDTF">2017-01-27T08:06:45Z</dcterms:modified>
</cp:coreProperties>
</file>